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92" r:id="rId3"/>
    <p:sldId id="293" r:id="rId4"/>
    <p:sldId id="294" r:id="rId5"/>
    <p:sldId id="295" r:id="rId6"/>
    <p:sldId id="296" r:id="rId7"/>
    <p:sldId id="286" r:id="rId8"/>
    <p:sldId id="287" r:id="rId9"/>
    <p:sldId id="288" r:id="rId10"/>
    <p:sldId id="289" r:id="rId11"/>
    <p:sldId id="275" r:id="rId12"/>
    <p:sldId id="276" r:id="rId13"/>
    <p:sldId id="277" r:id="rId14"/>
    <p:sldId id="278" r:id="rId15"/>
    <p:sldId id="279" r:id="rId16"/>
    <p:sldId id="280" r:id="rId17"/>
    <p:sldId id="281" r:id="rId18"/>
    <p:sldId id="282" r:id="rId19"/>
    <p:sldId id="259" r:id="rId20"/>
    <p:sldId id="260" r:id="rId21"/>
    <p:sldId id="261" r:id="rId22"/>
    <p:sldId id="262" r:id="rId23"/>
    <p:sldId id="263" r:id="rId24"/>
    <p:sldId id="264" r:id="rId25"/>
    <p:sldId id="265" r:id="rId26"/>
    <p:sldId id="257" r:id="rId27"/>
    <p:sldId id="258" r:id="rId28"/>
    <p:sldId id="266" r:id="rId29"/>
    <p:sldId id="267" r:id="rId30"/>
    <p:sldId id="268" r:id="rId31"/>
    <p:sldId id="269" r:id="rId32"/>
    <p:sldId id="270" r:id="rId33"/>
    <p:sldId id="271" r:id="rId34"/>
    <p:sldId id="284" r:id="rId35"/>
    <p:sldId id="272" r:id="rId36"/>
    <p:sldId id="291" r:id="rId37"/>
    <p:sldId id="290" r:id="rId38"/>
    <p:sldId id="285"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E9B5C-A2D7-4BC5-A245-D816583A3241}" v="2" dt="2022-05-25T02:53:09.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Boykin" userId="b28e11fa8829f2b9" providerId="LiveId" clId="{230E9B5C-A2D7-4BC5-A245-D816583A3241}"/>
    <pc:docChg chg="custSel modSld">
      <pc:chgData name="Warren Boykin" userId="b28e11fa8829f2b9" providerId="LiveId" clId="{230E9B5C-A2D7-4BC5-A245-D816583A3241}" dt="2022-05-25T03:05:08.081" v="253" actId="27636"/>
      <pc:docMkLst>
        <pc:docMk/>
      </pc:docMkLst>
      <pc:sldChg chg="modNotesTx">
        <pc:chgData name="Warren Boykin" userId="b28e11fa8829f2b9" providerId="LiveId" clId="{230E9B5C-A2D7-4BC5-A245-D816583A3241}" dt="2022-05-25T02:48:28.647" v="233" actId="20577"/>
        <pc:sldMkLst>
          <pc:docMk/>
          <pc:sldMk cId="3896554887" sldId="275"/>
        </pc:sldMkLst>
      </pc:sldChg>
      <pc:sldChg chg="modNotesTx">
        <pc:chgData name="Warren Boykin" userId="b28e11fa8829f2b9" providerId="LiveId" clId="{230E9B5C-A2D7-4BC5-A245-D816583A3241}" dt="2022-05-25T02:45:39.886" v="17" actId="20577"/>
        <pc:sldMkLst>
          <pc:docMk/>
          <pc:sldMk cId="3283553836" sldId="287"/>
        </pc:sldMkLst>
      </pc:sldChg>
      <pc:sldChg chg="modNotesTx">
        <pc:chgData name="Warren Boykin" userId="b28e11fa8829f2b9" providerId="LiveId" clId="{230E9B5C-A2D7-4BC5-A245-D816583A3241}" dt="2022-05-25T02:45:57.690" v="24" actId="20577"/>
        <pc:sldMkLst>
          <pc:docMk/>
          <pc:sldMk cId="2825068388" sldId="288"/>
        </pc:sldMkLst>
      </pc:sldChg>
      <pc:sldChg chg="modNotesTx">
        <pc:chgData name="Warren Boykin" userId="b28e11fa8829f2b9" providerId="LiveId" clId="{230E9B5C-A2D7-4BC5-A245-D816583A3241}" dt="2022-05-25T02:46:51.421" v="94" actId="20577"/>
        <pc:sldMkLst>
          <pc:docMk/>
          <pc:sldMk cId="2760036302" sldId="289"/>
        </pc:sldMkLst>
      </pc:sldChg>
      <pc:sldChg chg="modSp mod">
        <pc:chgData name="Warren Boykin" userId="b28e11fa8829f2b9" providerId="LiveId" clId="{230E9B5C-A2D7-4BC5-A245-D816583A3241}" dt="2022-05-25T02:56:31.664" v="251" actId="2711"/>
        <pc:sldMkLst>
          <pc:docMk/>
          <pc:sldMk cId="3353827429" sldId="292"/>
        </pc:sldMkLst>
        <pc:spChg chg="mod">
          <ac:chgData name="Warren Boykin" userId="b28e11fa8829f2b9" providerId="LiveId" clId="{230E9B5C-A2D7-4BC5-A245-D816583A3241}" dt="2022-05-25T02:56:31.664" v="251" actId="2711"/>
          <ac:spMkLst>
            <pc:docMk/>
            <pc:sldMk cId="3353827429" sldId="292"/>
            <ac:spMk id="3" creationId="{6872D622-92C6-E526-C29F-F3F99CCF5579}"/>
          </ac:spMkLst>
        </pc:spChg>
      </pc:sldChg>
      <pc:sldChg chg="modSp mod">
        <pc:chgData name="Warren Boykin" userId="b28e11fa8829f2b9" providerId="LiveId" clId="{230E9B5C-A2D7-4BC5-A245-D816583A3241}" dt="2022-05-25T03:05:08.081" v="253" actId="27636"/>
        <pc:sldMkLst>
          <pc:docMk/>
          <pc:sldMk cId="1872531070" sldId="295"/>
        </pc:sldMkLst>
        <pc:spChg chg="mod">
          <ac:chgData name="Warren Boykin" userId="b28e11fa8829f2b9" providerId="LiveId" clId="{230E9B5C-A2D7-4BC5-A245-D816583A3241}" dt="2022-05-25T03:05:08.081" v="253" actId="27636"/>
          <ac:spMkLst>
            <pc:docMk/>
            <pc:sldMk cId="1872531070" sldId="295"/>
            <ac:spMk id="3" creationId="{21E4E2F7-01DF-C8E7-EB60-1889131473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F6F5-3599-4927-A6C8-406A20A888BD}"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90D43-6FA9-440E-93C3-4612AAAA945B}" type="slidenum">
              <a:rPr lang="en-US" smtClean="0"/>
              <a:t>‹#›</a:t>
            </a:fld>
            <a:endParaRPr lang="en-US"/>
          </a:p>
        </p:txBody>
      </p:sp>
    </p:spTree>
    <p:extLst>
      <p:ext uri="{BB962C8B-B14F-4D97-AF65-F5344CB8AC3E}">
        <p14:creationId xmlns:p14="http://schemas.microsoft.com/office/powerpoint/2010/main" val="3648435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https://jasonfoundation.com/</a:t>
            </a:r>
          </a:p>
        </p:txBody>
      </p:sp>
      <p:sp>
        <p:nvSpPr>
          <p:cNvPr id="4" name="Slide Number Placeholder 3"/>
          <p:cNvSpPr>
            <a:spLocks noGrp="1"/>
          </p:cNvSpPr>
          <p:nvPr>
            <p:ph type="sldNum" sz="quarter" idx="5"/>
          </p:nvPr>
        </p:nvSpPr>
        <p:spPr/>
        <p:txBody>
          <a:bodyPr/>
          <a:lstStyle/>
          <a:p>
            <a:fld id="{E7890D43-6FA9-440E-93C3-4612AAAA945B}" type="slidenum">
              <a:rPr lang="en-US" smtClean="0"/>
              <a:t>7</a:t>
            </a:fld>
            <a:endParaRPr lang="en-US"/>
          </a:p>
        </p:txBody>
      </p:sp>
    </p:spTree>
    <p:extLst>
      <p:ext uri="{BB962C8B-B14F-4D97-AF65-F5344CB8AC3E}">
        <p14:creationId xmlns:p14="http://schemas.microsoft.com/office/powerpoint/2010/main" val="2238258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 60 % Trauma-related. 1 out of 3 with eating disorders have history of self injury.  Attempt to get control of distressing thoughts. Cutting activates the opioid system in the body. Releases endorphins  compulsive vs. impulsive  behaviors. Thoughts setting emotions out of order.</a:t>
            </a:r>
          </a:p>
        </p:txBody>
      </p:sp>
      <p:sp>
        <p:nvSpPr>
          <p:cNvPr id="4" name="Slide Number Placeholder 3"/>
          <p:cNvSpPr>
            <a:spLocks noGrp="1"/>
          </p:cNvSpPr>
          <p:nvPr>
            <p:ph type="sldNum" sz="quarter" idx="5"/>
          </p:nvPr>
        </p:nvSpPr>
        <p:spPr/>
        <p:txBody>
          <a:bodyPr/>
          <a:lstStyle/>
          <a:p>
            <a:fld id="{E7890D43-6FA9-440E-93C3-4612AAAA945B}" type="slidenum">
              <a:rPr lang="en-US" smtClean="0"/>
              <a:t>17</a:t>
            </a:fld>
            <a:endParaRPr lang="en-US"/>
          </a:p>
        </p:txBody>
      </p:sp>
    </p:spTree>
    <p:extLst>
      <p:ext uri="{BB962C8B-B14F-4D97-AF65-F5344CB8AC3E}">
        <p14:creationId xmlns:p14="http://schemas.microsoft.com/office/powerpoint/2010/main" val="359176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blaming thoughts: “I am bad.”</a:t>
            </a:r>
          </a:p>
        </p:txBody>
      </p:sp>
      <p:sp>
        <p:nvSpPr>
          <p:cNvPr id="4" name="Slide Number Placeholder 3"/>
          <p:cNvSpPr>
            <a:spLocks noGrp="1"/>
          </p:cNvSpPr>
          <p:nvPr>
            <p:ph type="sldNum" sz="quarter" idx="5"/>
          </p:nvPr>
        </p:nvSpPr>
        <p:spPr/>
        <p:txBody>
          <a:bodyPr/>
          <a:lstStyle/>
          <a:p>
            <a:fld id="{E7890D43-6FA9-440E-93C3-4612AAAA945B}" type="slidenum">
              <a:rPr lang="en-US" smtClean="0"/>
              <a:t>18</a:t>
            </a:fld>
            <a:endParaRPr lang="en-US"/>
          </a:p>
        </p:txBody>
      </p:sp>
    </p:spTree>
    <p:extLst>
      <p:ext uri="{BB962C8B-B14F-4D97-AF65-F5344CB8AC3E}">
        <p14:creationId xmlns:p14="http://schemas.microsoft.com/office/powerpoint/2010/main" val="69254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Opioid system gives endorphin hit, but it is diminishing. There’s an alpha, who will be hospitalized. The moderate risk kid – secretly made a suicide attempt. Boys may be in early stage of antisocial personality disorder. Girls may be in early stages of a Borderline Personality Disorder.</a:t>
            </a:r>
          </a:p>
        </p:txBody>
      </p:sp>
      <p:sp>
        <p:nvSpPr>
          <p:cNvPr id="4" name="Slide Number Placeholder 3"/>
          <p:cNvSpPr>
            <a:spLocks noGrp="1"/>
          </p:cNvSpPr>
          <p:nvPr>
            <p:ph type="sldNum" sz="quarter" idx="5"/>
          </p:nvPr>
        </p:nvSpPr>
        <p:spPr/>
        <p:txBody>
          <a:bodyPr/>
          <a:lstStyle/>
          <a:p>
            <a:fld id="{E7890D43-6FA9-440E-93C3-4612AAAA945B}" type="slidenum">
              <a:rPr lang="en-US" smtClean="0"/>
              <a:t>19</a:t>
            </a:fld>
            <a:endParaRPr lang="en-US"/>
          </a:p>
        </p:txBody>
      </p:sp>
    </p:spTree>
    <p:extLst>
      <p:ext uri="{BB962C8B-B14F-4D97-AF65-F5344CB8AC3E}">
        <p14:creationId xmlns:p14="http://schemas.microsoft.com/office/powerpoint/2010/main" val="2436870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Precipitating events, Adverse Childhood Events (ACEs) Biology + Trauma</a:t>
            </a:r>
          </a:p>
        </p:txBody>
      </p:sp>
      <p:sp>
        <p:nvSpPr>
          <p:cNvPr id="4" name="Slide Number Placeholder 3"/>
          <p:cNvSpPr>
            <a:spLocks noGrp="1"/>
          </p:cNvSpPr>
          <p:nvPr>
            <p:ph type="sldNum" sz="quarter" idx="5"/>
          </p:nvPr>
        </p:nvSpPr>
        <p:spPr/>
        <p:txBody>
          <a:bodyPr/>
          <a:lstStyle/>
          <a:p>
            <a:fld id="{E7890D43-6FA9-440E-93C3-4612AAAA945B}" type="slidenum">
              <a:rPr lang="en-US" smtClean="0"/>
              <a:t>20</a:t>
            </a:fld>
            <a:endParaRPr lang="en-US"/>
          </a:p>
        </p:txBody>
      </p:sp>
    </p:spTree>
    <p:extLst>
      <p:ext uri="{BB962C8B-B14F-4D97-AF65-F5344CB8AC3E}">
        <p14:creationId xmlns:p14="http://schemas.microsoft.com/office/powerpoint/2010/main" val="1092167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out for sharing implements as a bonding act.</a:t>
            </a:r>
          </a:p>
        </p:txBody>
      </p:sp>
      <p:sp>
        <p:nvSpPr>
          <p:cNvPr id="4" name="Slide Number Placeholder 3"/>
          <p:cNvSpPr>
            <a:spLocks noGrp="1"/>
          </p:cNvSpPr>
          <p:nvPr>
            <p:ph type="sldNum" sz="quarter" idx="5"/>
          </p:nvPr>
        </p:nvSpPr>
        <p:spPr/>
        <p:txBody>
          <a:bodyPr/>
          <a:lstStyle/>
          <a:p>
            <a:fld id="{E7890D43-6FA9-440E-93C3-4612AAAA945B}" type="slidenum">
              <a:rPr lang="en-US" smtClean="0"/>
              <a:t>21</a:t>
            </a:fld>
            <a:endParaRPr lang="en-US"/>
          </a:p>
        </p:txBody>
      </p:sp>
    </p:spTree>
    <p:extLst>
      <p:ext uri="{BB962C8B-B14F-4D97-AF65-F5344CB8AC3E}">
        <p14:creationId xmlns:p14="http://schemas.microsoft.com/office/powerpoint/2010/main" val="183196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Younger kids running into traffic. Older kids, playing with guns, dangerous stunts…</a:t>
            </a:r>
          </a:p>
        </p:txBody>
      </p:sp>
      <p:sp>
        <p:nvSpPr>
          <p:cNvPr id="4" name="Slide Number Placeholder 3"/>
          <p:cNvSpPr>
            <a:spLocks noGrp="1"/>
          </p:cNvSpPr>
          <p:nvPr>
            <p:ph type="sldNum" sz="quarter" idx="5"/>
          </p:nvPr>
        </p:nvSpPr>
        <p:spPr/>
        <p:txBody>
          <a:bodyPr/>
          <a:lstStyle/>
          <a:p>
            <a:fld id="{E7890D43-6FA9-440E-93C3-4612AAAA945B}" type="slidenum">
              <a:rPr lang="en-US" smtClean="0"/>
              <a:t>22</a:t>
            </a:fld>
            <a:endParaRPr lang="en-US"/>
          </a:p>
        </p:txBody>
      </p:sp>
    </p:spTree>
    <p:extLst>
      <p:ext uri="{BB962C8B-B14F-4D97-AF65-F5344CB8AC3E}">
        <p14:creationId xmlns:p14="http://schemas.microsoft.com/office/powerpoint/2010/main" val="2432525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90D43-6FA9-440E-93C3-4612AAAA945B}" type="slidenum">
              <a:rPr lang="en-US" smtClean="0"/>
              <a:t>23</a:t>
            </a:fld>
            <a:endParaRPr lang="en-US"/>
          </a:p>
        </p:txBody>
      </p:sp>
    </p:spTree>
    <p:extLst>
      <p:ext uri="{BB962C8B-B14F-4D97-AF65-F5344CB8AC3E}">
        <p14:creationId xmlns:p14="http://schemas.microsoft.com/office/powerpoint/2010/main" val="460183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school employees are mandated reporters – a call must be made to parents;, but should be made by a member of the crisis team.  Wrong approach may lead to suicide attempt.</a:t>
            </a:r>
          </a:p>
          <a:p>
            <a:endParaRPr lang="en-US" dirty="0"/>
          </a:p>
        </p:txBody>
      </p:sp>
      <p:sp>
        <p:nvSpPr>
          <p:cNvPr id="4" name="Slide Number Placeholder 3"/>
          <p:cNvSpPr>
            <a:spLocks noGrp="1"/>
          </p:cNvSpPr>
          <p:nvPr>
            <p:ph type="sldNum" sz="quarter" idx="5"/>
          </p:nvPr>
        </p:nvSpPr>
        <p:spPr/>
        <p:txBody>
          <a:bodyPr/>
          <a:lstStyle/>
          <a:p>
            <a:fld id="{E7890D43-6FA9-440E-93C3-4612AAAA945B}" type="slidenum">
              <a:rPr lang="en-US" smtClean="0"/>
              <a:t>24</a:t>
            </a:fld>
            <a:endParaRPr lang="en-US"/>
          </a:p>
        </p:txBody>
      </p:sp>
    </p:spTree>
    <p:extLst>
      <p:ext uri="{BB962C8B-B14F-4D97-AF65-F5344CB8AC3E}">
        <p14:creationId xmlns:p14="http://schemas.microsoft.com/office/powerpoint/2010/main" val="1259030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belongingness /  Perceived burdensomeness / Habituation – Repeated self-injury. Precipitating event: Extreme legal situations, big argument, breakup. (42:00) Trigger log, journaling.</a:t>
            </a:r>
          </a:p>
        </p:txBody>
      </p:sp>
      <p:sp>
        <p:nvSpPr>
          <p:cNvPr id="4" name="Slide Number Placeholder 3"/>
          <p:cNvSpPr>
            <a:spLocks noGrp="1"/>
          </p:cNvSpPr>
          <p:nvPr>
            <p:ph type="sldNum" sz="quarter" idx="5"/>
          </p:nvPr>
        </p:nvSpPr>
        <p:spPr/>
        <p:txBody>
          <a:bodyPr/>
          <a:lstStyle/>
          <a:p>
            <a:fld id="{E7890D43-6FA9-440E-93C3-4612AAAA945B}" type="slidenum">
              <a:rPr lang="en-US" smtClean="0"/>
              <a:t>26</a:t>
            </a:fld>
            <a:endParaRPr lang="en-US"/>
          </a:p>
        </p:txBody>
      </p:sp>
    </p:spTree>
    <p:extLst>
      <p:ext uri="{BB962C8B-B14F-4D97-AF65-F5344CB8AC3E}">
        <p14:creationId xmlns:p14="http://schemas.microsoft.com/office/powerpoint/2010/main" val="89135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disturbed kids relate to other disturbed kids. Care.</a:t>
            </a:r>
          </a:p>
        </p:txBody>
      </p:sp>
      <p:sp>
        <p:nvSpPr>
          <p:cNvPr id="4" name="Slide Number Placeholder 3"/>
          <p:cNvSpPr>
            <a:spLocks noGrp="1"/>
          </p:cNvSpPr>
          <p:nvPr>
            <p:ph type="sldNum" sz="quarter" idx="5"/>
          </p:nvPr>
        </p:nvSpPr>
        <p:spPr/>
        <p:txBody>
          <a:bodyPr/>
          <a:lstStyle/>
          <a:p>
            <a:fld id="{E7890D43-6FA9-440E-93C3-4612AAAA945B}" type="slidenum">
              <a:rPr lang="en-US" smtClean="0"/>
              <a:t>27</a:t>
            </a:fld>
            <a:endParaRPr lang="en-US"/>
          </a:p>
        </p:txBody>
      </p:sp>
    </p:spTree>
    <p:extLst>
      <p:ext uri="{BB962C8B-B14F-4D97-AF65-F5344CB8AC3E}">
        <p14:creationId xmlns:p14="http://schemas.microsoft.com/office/powerpoint/2010/main" val="426167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Curriculum</a:t>
            </a:r>
          </a:p>
        </p:txBody>
      </p:sp>
      <p:sp>
        <p:nvSpPr>
          <p:cNvPr id="4" name="Slide Number Placeholder 3"/>
          <p:cNvSpPr>
            <a:spLocks noGrp="1"/>
          </p:cNvSpPr>
          <p:nvPr>
            <p:ph type="sldNum" sz="quarter" idx="5"/>
          </p:nvPr>
        </p:nvSpPr>
        <p:spPr/>
        <p:txBody>
          <a:bodyPr/>
          <a:lstStyle/>
          <a:p>
            <a:fld id="{E7890D43-6FA9-440E-93C3-4612AAAA945B}" type="slidenum">
              <a:rPr lang="en-US" smtClean="0"/>
              <a:t>8</a:t>
            </a:fld>
            <a:endParaRPr lang="en-US"/>
          </a:p>
        </p:txBody>
      </p:sp>
    </p:spTree>
    <p:extLst>
      <p:ext uri="{BB962C8B-B14F-4D97-AF65-F5344CB8AC3E}">
        <p14:creationId xmlns:p14="http://schemas.microsoft.com/office/powerpoint/2010/main" val="285309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pact don’t dis partner and put kid in the middle.</a:t>
            </a:r>
          </a:p>
        </p:txBody>
      </p:sp>
      <p:sp>
        <p:nvSpPr>
          <p:cNvPr id="4" name="Slide Number Placeholder 3"/>
          <p:cNvSpPr>
            <a:spLocks noGrp="1"/>
          </p:cNvSpPr>
          <p:nvPr>
            <p:ph type="sldNum" sz="quarter" idx="5"/>
          </p:nvPr>
        </p:nvSpPr>
        <p:spPr/>
        <p:txBody>
          <a:bodyPr/>
          <a:lstStyle/>
          <a:p>
            <a:fld id="{E7890D43-6FA9-440E-93C3-4612AAAA945B}" type="slidenum">
              <a:rPr lang="en-US" smtClean="0"/>
              <a:t>28</a:t>
            </a:fld>
            <a:endParaRPr lang="en-US"/>
          </a:p>
        </p:txBody>
      </p:sp>
    </p:spTree>
    <p:extLst>
      <p:ext uri="{BB962C8B-B14F-4D97-AF65-F5344CB8AC3E}">
        <p14:creationId xmlns:p14="http://schemas.microsoft.com/office/powerpoint/2010/main" val="10674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the child get control of the behavior. Forbidding friend does not work well. Parents high on denial. Respectful curiosity.</a:t>
            </a:r>
          </a:p>
        </p:txBody>
      </p:sp>
      <p:sp>
        <p:nvSpPr>
          <p:cNvPr id="4" name="Slide Number Placeholder 3"/>
          <p:cNvSpPr>
            <a:spLocks noGrp="1"/>
          </p:cNvSpPr>
          <p:nvPr>
            <p:ph type="sldNum" sz="quarter" idx="5"/>
          </p:nvPr>
        </p:nvSpPr>
        <p:spPr/>
        <p:txBody>
          <a:bodyPr/>
          <a:lstStyle/>
          <a:p>
            <a:fld id="{E7890D43-6FA9-440E-93C3-4612AAAA945B}" type="slidenum">
              <a:rPr lang="en-US" smtClean="0"/>
              <a:t>29</a:t>
            </a:fld>
            <a:endParaRPr lang="en-US"/>
          </a:p>
        </p:txBody>
      </p:sp>
    </p:spTree>
    <p:extLst>
      <p:ext uri="{BB962C8B-B14F-4D97-AF65-F5344CB8AC3E}">
        <p14:creationId xmlns:p14="http://schemas.microsoft.com/office/powerpoint/2010/main" val="337557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Mandated reporter responsibility.</a:t>
            </a:r>
          </a:p>
        </p:txBody>
      </p:sp>
      <p:sp>
        <p:nvSpPr>
          <p:cNvPr id="4" name="Slide Number Placeholder 3"/>
          <p:cNvSpPr>
            <a:spLocks noGrp="1"/>
          </p:cNvSpPr>
          <p:nvPr>
            <p:ph type="sldNum" sz="quarter" idx="5"/>
          </p:nvPr>
        </p:nvSpPr>
        <p:spPr/>
        <p:txBody>
          <a:bodyPr/>
          <a:lstStyle/>
          <a:p>
            <a:fld id="{E7890D43-6FA9-440E-93C3-4612AAAA945B}" type="slidenum">
              <a:rPr lang="en-US" smtClean="0"/>
              <a:t>30</a:t>
            </a:fld>
            <a:endParaRPr lang="en-US"/>
          </a:p>
        </p:txBody>
      </p:sp>
    </p:spTree>
    <p:extLst>
      <p:ext uri="{BB962C8B-B14F-4D97-AF65-F5344CB8AC3E}">
        <p14:creationId xmlns:p14="http://schemas.microsoft.com/office/powerpoint/2010/main" val="108274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cut contract doesn’t work. Work to reduce the behavior.</a:t>
            </a:r>
          </a:p>
          <a:p>
            <a:endParaRPr lang="en-US" dirty="0"/>
          </a:p>
        </p:txBody>
      </p:sp>
      <p:sp>
        <p:nvSpPr>
          <p:cNvPr id="4" name="Slide Number Placeholder 3"/>
          <p:cNvSpPr>
            <a:spLocks noGrp="1"/>
          </p:cNvSpPr>
          <p:nvPr>
            <p:ph type="sldNum" sz="quarter" idx="5"/>
          </p:nvPr>
        </p:nvSpPr>
        <p:spPr/>
        <p:txBody>
          <a:bodyPr/>
          <a:lstStyle/>
          <a:p>
            <a:fld id="{E7890D43-6FA9-440E-93C3-4612AAAA945B}" type="slidenum">
              <a:rPr lang="en-US" smtClean="0"/>
              <a:t>31</a:t>
            </a:fld>
            <a:endParaRPr lang="en-US"/>
          </a:p>
        </p:txBody>
      </p:sp>
    </p:spTree>
    <p:extLst>
      <p:ext uri="{BB962C8B-B14F-4D97-AF65-F5344CB8AC3E}">
        <p14:creationId xmlns:p14="http://schemas.microsoft.com/office/powerpoint/2010/main" val="605301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therapist in difficult moments. Social skills training sessions.  Marsha </a:t>
            </a:r>
            <a:r>
              <a:rPr lang="en-US" dirty="0" err="1"/>
              <a:t>Linahan</a:t>
            </a:r>
            <a:r>
              <a:rPr lang="en-US" dirty="0"/>
              <a:t> , University of Washington.</a:t>
            </a:r>
          </a:p>
        </p:txBody>
      </p:sp>
      <p:sp>
        <p:nvSpPr>
          <p:cNvPr id="4" name="Slide Number Placeholder 3"/>
          <p:cNvSpPr>
            <a:spLocks noGrp="1"/>
          </p:cNvSpPr>
          <p:nvPr>
            <p:ph type="sldNum" sz="quarter" idx="5"/>
          </p:nvPr>
        </p:nvSpPr>
        <p:spPr/>
        <p:txBody>
          <a:bodyPr/>
          <a:lstStyle/>
          <a:p>
            <a:fld id="{E7890D43-6FA9-440E-93C3-4612AAAA945B}" type="slidenum">
              <a:rPr lang="en-US" smtClean="0"/>
              <a:t>32</a:t>
            </a:fld>
            <a:endParaRPr lang="en-US"/>
          </a:p>
        </p:txBody>
      </p:sp>
    </p:spTree>
    <p:extLst>
      <p:ext uri="{BB962C8B-B14F-4D97-AF65-F5344CB8AC3E}">
        <p14:creationId xmlns:p14="http://schemas.microsoft.com/office/powerpoint/2010/main" val="3582510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Garrett Lee Smith Memorial Act -  died by suicide </a:t>
            </a:r>
          </a:p>
        </p:txBody>
      </p:sp>
      <p:sp>
        <p:nvSpPr>
          <p:cNvPr id="4" name="Slide Number Placeholder 3"/>
          <p:cNvSpPr>
            <a:spLocks noGrp="1"/>
          </p:cNvSpPr>
          <p:nvPr>
            <p:ph type="sldNum" sz="quarter" idx="5"/>
          </p:nvPr>
        </p:nvSpPr>
        <p:spPr/>
        <p:txBody>
          <a:bodyPr/>
          <a:lstStyle/>
          <a:p>
            <a:fld id="{E7890D43-6FA9-440E-93C3-4612AAAA945B}" type="slidenum">
              <a:rPr lang="en-US" smtClean="0"/>
              <a:t>34</a:t>
            </a:fld>
            <a:endParaRPr lang="en-US"/>
          </a:p>
        </p:txBody>
      </p:sp>
    </p:spTree>
    <p:extLst>
      <p:ext uri="{BB962C8B-B14F-4D97-AF65-F5344CB8AC3E}">
        <p14:creationId xmlns:p14="http://schemas.microsoft.com/office/powerpoint/2010/main" val="4191345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location for the Cornell </a:t>
            </a:r>
            <a:r>
              <a:rPr lang="en-US"/>
              <a:t>resources: http</a:t>
            </a:r>
            <a:r>
              <a:rPr lang="en-US" dirty="0"/>
              <a:t>://www.selfinjury.bctr.cornell.edu/about-self-injury.html</a:t>
            </a:r>
          </a:p>
        </p:txBody>
      </p:sp>
      <p:sp>
        <p:nvSpPr>
          <p:cNvPr id="4" name="Slide Number Placeholder 3"/>
          <p:cNvSpPr>
            <a:spLocks noGrp="1"/>
          </p:cNvSpPr>
          <p:nvPr>
            <p:ph type="sldNum" sz="quarter" idx="5"/>
          </p:nvPr>
        </p:nvSpPr>
        <p:spPr/>
        <p:txBody>
          <a:bodyPr/>
          <a:lstStyle/>
          <a:p>
            <a:fld id="{E7890D43-6FA9-440E-93C3-4612AAAA945B}" type="slidenum">
              <a:rPr lang="en-US" smtClean="0"/>
              <a:t>35</a:t>
            </a:fld>
            <a:endParaRPr lang="en-US"/>
          </a:p>
        </p:txBody>
      </p:sp>
    </p:spTree>
    <p:extLst>
      <p:ext uri="{BB962C8B-B14F-4D97-AF65-F5344CB8AC3E}">
        <p14:creationId xmlns:p14="http://schemas.microsoft.com/office/powerpoint/2010/main" val="421310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at NOVA Southeastern University featuring former self-injurers. Must be very careful when talking to children about this subject. </a:t>
            </a:r>
          </a:p>
        </p:txBody>
      </p:sp>
      <p:sp>
        <p:nvSpPr>
          <p:cNvPr id="4" name="Slide Number Placeholder 3"/>
          <p:cNvSpPr>
            <a:spLocks noGrp="1"/>
          </p:cNvSpPr>
          <p:nvPr>
            <p:ph type="sldNum" sz="quarter" idx="5"/>
          </p:nvPr>
        </p:nvSpPr>
        <p:spPr/>
        <p:txBody>
          <a:bodyPr/>
          <a:lstStyle/>
          <a:p>
            <a:fld id="{E7890D43-6FA9-440E-93C3-4612AAAA945B}" type="slidenum">
              <a:rPr lang="en-US" smtClean="0"/>
              <a:t>38</a:t>
            </a:fld>
            <a:endParaRPr lang="en-US"/>
          </a:p>
        </p:txBody>
      </p:sp>
    </p:spTree>
    <p:extLst>
      <p:ext uri="{BB962C8B-B14F-4D97-AF65-F5344CB8AC3E}">
        <p14:creationId xmlns:p14="http://schemas.microsoft.com/office/powerpoint/2010/main" val="370166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a:t>
            </a:r>
          </a:p>
        </p:txBody>
      </p:sp>
      <p:sp>
        <p:nvSpPr>
          <p:cNvPr id="4" name="Slide Number Placeholder 3"/>
          <p:cNvSpPr>
            <a:spLocks noGrp="1"/>
          </p:cNvSpPr>
          <p:nvPr>
            <p:ph type="sldNum" sz="quarter" idx="5"/>
          </p:nvPr>
        </p:nvSpPr>
        <p:spPr/>
        <p:txBody>
          <a:bodyPr/>
          <a:lstStyle/>
          <a:p>
            <a:fld id="{E7890D43-6FA9-440E-93C3-4612AAAA945B}" type="slidenum">
              <a:rPr lang="en-US" smtClean="0"/>
              <a:t>9</a:t>
            </a:fld>
            <a:endParaRPr lang="en-US"/>
          </a:p>
        </p:txBody>
      </p:sp>
    </p:spTree>
    <p:extLst>
      <p:ext uri="{BB962C8B-B14F-4D97-AF65-F5344CB8AC3E}">
        <p14:creationId xmlns:p14="http://schemas.microsoft.com/office/powerpoint/2010/main" val="81892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Development for Teachers, Coaches and Professionals</a:t>
            </a:r>
          </a:p>
        </p:txBody>
      </p:sp>
      <p:sp>
        <p:nvSpPr>
          <p:cNvPr id="4" name="Slide Number Placeholder 3"/>
          <p:cNvSpPr>
            <a:spLocks noGrp="1"/>
          </p:cNvSpPr>
          <p:nvPr>
            <p:ph type="sldNum" sz="quarter" idx="5"/>
          </p:nvPr>
        </p:nvSpPr>
        <p:spPr/>
        <p:txBody>
          <a:bodyPr/>
          <a:lstStyle/>
          <a:p>
            <a:fld id="{E7890D43-6FA9-440E-93C3-4612AAAA945B}" type="slidenum">
              <a:rPr lang="en-US" smtClean="0"/>
              <a:t>10</a:t>
            </a:fld>
            <a:endParaRPr lang="en-US"/>
          </a:p>
        </p:txBody>
      </p:sp>
    </p:spTree>
    <p:extLst>
      <p:ext uri="{BB962C8B-B14F-4D97-AF65-F5344CB8AC3E}">
        <p14:creationId xmlns:p14="http://schemas.microsoft.com/office/powerpoint/2010/main" val="199507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portion of the presentation is taken from the Non-Suicidal Self-Injury Professional Development course </a:t>
            </a:r>
            <a:r>
              <a:rPr lang="en-US" i="1" dirty="0"/>
              <a:t>of</a:t>
            </a:r>
            <a:r>
              <a:rPr lang="en-US" dirty="0"/>
              <a:t> the Jason Foundation.</a:t>
            </a:r>
          </a:p>
        </p:txBody>
      </p:sp>
      <p:sp>
        <p:nvSpPr>
          <p:cNvPr id="4" name="Slide Number Placeholder 3"/>
          <p:cNvSpPr>
            <a:spLocks noGrp="1"/>
          </p:cNvSpPr>
          <p:nvPr>
            <p:ph type="sldNum" sz="quarter" idx="5"/>
          </p:nvPr>
        </p:nvSpPr>
        <p:spPr/>
        <p:txBody>
          <a:bodyPr/>
          <a:lstStyle/>
          <a:p>
            <a:fld id="{E7890D43-6FA9-440E-93C3-4612AAAA945B}" type="slidenum">
              <a:rPr lang="en-US" smtClean="0"/>
              <a:t>11</a:t>
            </a:fld>
            <a:endParaRPr lang="en-US"/>
          </a:p>
        </p:txBody>
      </p:sp>
    </p:spTree>
    <p:extLst>
      <p:ext uri="{BB962C8B-B14F-4D97-AF65-F5344CB8AC3E}">
        <p14:creationId xmlns:p14="http://schemas.microsoft.com/office/powerpoint/2010/main" val="402608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 calls per year – 50% were from Elementary Schools. 1 out of 4 were about NSSI.</a:t>
            </a:r>
          </a:p>
        </p:txBody>
      </p:sp>
      <p:sp>
        <p:nvSpPr>
          <p:cNvPr id="4" name="Slide Number Placeholder 3"/>
          <p:cNvSpPr>
            <a:spLocks noGrp="1"/>
          </p:cNvSpPr>
          <p:nvPr>
            <p:ph type="sldNum" sz="quarter" idx="5"/>
          </p:nvPr>
        </p:nvSpPr>
        <p:spPr/>
        <p:txBody>
          <a:bodyPr/>
          <a:lstStyle/>
          <a:p>
            <a:fld id="{E7890D43-6FA9-440E-93C3-4612AAAA945B}" type="slidenum">
              <a:rPr lang="en-US" smtClean="0"/>
              <a:t>13</a:t>
            </a:fld>
            <a:endParaRPr lang="en-US"/>
          </a:p>
        </p:txBody>
      </p:sp>
    </p:spTree>
    <p:extLst>
      <p:ext uri="{BB962C8B-B14F-4D97-AF65-F5344CB8AC3E}">
        <p14:creationId xmlns:p14="http://schemas.microsoft.com/office/powerpoint/2010/main" val="364363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890D43-6FA9-440E-93C3-4612AAAA945B}" type="slidenum">
              <a:rPr lang="en-US" smtClean="0"/>
              <a:t>14</a:t>
            </a:fld>
            <a:endParaRPr lang="en-US"/>
          </a:p>
        </p:txBody>
      </p:sp>
    </p:spTree>
    <p:extLst>
      <p:ext uri="{BB962C8B-B14F-4D97-AF65-F5344CB8AC3E}">
        <p14:creationId xmlns:p14="http://schemas.microsoft.com/office/powerpoint/2010/main" val="75094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Crisis: See through a developmental lens and a cultural lens. In elementary school, evenly divided between males and females, maybe slightly more males. By high school, predominantly females and 3 out of 4 will use cutting or burning.  Contagious –”rite of togetherness. “ Fifth and sixth graders. Way to connect with a more powerful kid.</a:t>
            </a:r>
          </a:p>
        </p:txBody>
      </p:sp>
      <p:sp>
        <p:nvSpPr>
          <p:cNvPr id="4" name="Slide Number Placeholder 3"/>
          <p:cNvSpPr>
            <a:spLocks noGrp="1"/>
          </p:cNvSpPr>
          <p:nvPr>
            <p:ph type="sldNum" sz="quarter" idx="5"/>
          </p:nvPr>
        </p:nvSpPr>
        <p:spPr/>
        <p:txBody>
          <a:bodyPr/>
          <a:lstStyle/>
          <a:p>
            <a:fld id="{E7890D43-6FA9-440E-93C3-4612AAAA945B}" type="slidenum">
              <a:rPr lang="en-US" smtClean="0"/>
              <a:t>15</a:t>
            </a:fld>
            <a:endParaRPr lang="en-US"/>
          </a:p>
        </p:txBody>
      </p:sp>
    </p:spTree>
    <p:extLst>
      <p:ext uri="{BB962C8B-B14F-4D97-AF65-F5344CB8AC3E}">
        <p14:creationId xmlns:p14="http://schemas.microsoft.com/office/powerpoint/2010/main" val="38114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behavior addictive as a way to feel better.  Cornell Self-Injury Clinic has handouts for staff and for parents.</a:t>
            </a:r>
          </a:p>
        </p:txBody>
      </p:sp>
      <p:sp>
        <p:nvSpPr>
          <p:cNvPr id="4" name="Slide Number Placeholder 3"/>
          <p:cNvSpPr>
            <a:spLocks noGrp="1"/>
          </p:cNvSpPr>
          <p:nvPr>
            <p:ph type="sldNum" sz="quarter" idx="5"/>
          </p:nvPr>
        </p:nvSpPr>
        <p:spPr/>
        <p:txBody>
          <a:bodyPr/>
          <a:lstStyle/>
          <a:p>
            <a:fld id="{E7890D43-6FA9-440E-93C3-4612AAAA945B}" type="slidenum">
              <a:rPr lang="en-US" smtClean="0"/>
              <a:t>16</a:t>
            </a:fld>
            <a:endParaRPr lang="en-US"/>
          </a:p>
        </p:txBody>
      </p:sp>
    </p:spTree>
    <p:extLst>
      <p:ext uri="{BB962C8B-B14F-4D97-AF65-F5344CB8AC3E}">
        <p14:creationId xmlns:p14="http://schemas.microsoft.com/office/powerpoint/2010/main" val="286276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FF1D-0ED9-7489-DF72-7B7C55712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CEE448-5BDA-1C3A-DA38-D37ED9B75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BC74F-8C5E-F4EC-3C9C-675DC6237646}"/>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5" name="Footer Placeholder 4">
            <a:extLst>
              <a:ext uri="{FF2B5EF4-FFF2-40B4-BE49-F238E27FC236}">
                <a16:creationId xmlns:a16="http://schemas.microsoft.com/office/drawing/2014/main" id="{8EF75DAD-33F9-C060-CA73-19824774F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824E9-0B62-A486-0946-EAC50E5CED40}"/>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1012180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91F5-026A-1D62-AD02-5B0682F2D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7FBED-ADBE-19A9-186B-58A8B2D2D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B4B54-74E4-B77F-3C54-478DF1F9CB98}"/>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5" name="Footer Placeholder 4">
            <a:extLst>
              <a:ext uri="{FF2B5EF4-FFF2-40B4-BE49-F238E27FC236}">
                <a16:creationId xmlns:a16="http://schemas.microsoft.com/office/drawing/2014/main" id="{293BCAB9-DD2E-6007-737E-75E0D12EF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A18A5-8CE4-8DD4-84C2-F80D60675DE6}"/>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34038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46CA7-5FC3-B4BA-C6B4-8B5CEAFB54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59CB5B-C6AB-8EA5-45B0-0C028F409E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8B547-D823-7E57-C7E7-BA23FBC8F9CC}"/>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5" name="Footer Placeholder 4">
            <a:extLst>
              <a:ext uri="{FF2B5EF4-FFF2-40B4-BE49-F238E27FC236}">
                <a16:creationId xmlns:a16="http://schemas.microsoft.com/office/drawing/2014/main" id="{A8EF4694-BB0F-C2C6-BA28-A7DD12D54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1AA28-7F5B-C338-53BB-C54637C79370}"/>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357774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B5B4-3658-8D68-13E3-671597591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C1D7B-C41D-696E-21F2-97840B261D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FD983-E241-015F-7AEF-F812244DD9D7}"/>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5" name="Footer Placeholder 4">
            <a:extLst>
              <a:ext uri="{FF2B5EF4-FFF2-40B4-BE49-F238E27FC236}">
                <a16:creationId xmlns:a16="http://schemas.microsoft.com/office/drawing/2014/main" id="{22624BA3-A651-461D-EBA3-A0D9CAD89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97106-26E7-4BCE-04E1-045470157912}"/>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877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D05D-1560-42BA-37C0-D7C53475D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9E6E69-98CB-9FAD-938D-5916BD506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2CEC4C-7D42-B149-90DB-E3BE644066EA}"/>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5" name="Footer Placeholder 4">
            <a:extLst>
              <a:ext uri="{FF2B5EF4-FFF2-40B4-BE49-F238E27FC236}">
                <a16:creationId xmlns:a16="http://schemas.microsoft.com/office/drawing/2014/main" id="{DD439420-7DED-25D8-B0A8-822CC8BEC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251B9-B996-3C5E-C73C-20C21B8163E6}"/>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387084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C4A84-2231-8CCB-FF81-5406BC2AC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6D4EE-5FDA-CCFE-AACA-2A82DA769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878E37-B421-B356-CF3C-734600702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0A8B6-CBF8-D2E8-4AD4-AC9018A8324F}"/>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6" name="Footer Placeholder 5">
            <a:extLst>
              <a:ext uri="{FF2B5EF4-FFF2-40B4-BE49-F238E27FC236}">
                <a16:creationId xmlns:a16="http://schemas.microsoft.com/office/drawing/2014/main" id="{174D998B-605D-D150-FEE1-0CD02ABC0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02B7B-E17E-2D79-6963-60BB78D8F57D}"/>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185615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03D7-2846-1922-78BB-7EBD412E57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D83270-85D1-1DB2-FDFF-6DE548277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9BC42A-5733-6565-73C1-3B5AF70AF1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CF74C-6367-D85B-9E37-2F6E06C658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A25CB-3027-7C6B-9139-73609E495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95980C-F1A4-E75C-7897-8660D4028B56}"/>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8" name="Footer Placeholder 7">
            <a:extLst>
              <a:ext uri="{FF2B5EF4-FFF2-40B4-BE49-F238E27FC236}">
                <a16:creationId xmlns:a16="http://schemas.microsoft.com/office/drawing/2014/main" id="{63A07D09-6E4E-0F57-5F58-60BA318D2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F1CB5-5621-97D1-A301-19AAEDA8FC68}"/>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265684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15C7-16B5-2846-F4E4-9A5FDF46D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D25E79-F4A5-AE17-A6CD-9BD0B3B5CCCC}"/>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4" name="Footer Placeholder 3">
            <a:extLst>
              <a:ext uri="{FF2B5EF4-FFF2-40B4-BE49-F238E27FC236}">
                <a16:creationId xmlns:a16="http://schemas.microsoft.com/office/drawing/2014/main" id="{82F4E143-6F06-B1BF-181C-F694F09AC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AE9321-517C-156F-7BA1-2833BA5CED79}"/>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4971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40154-9607-B93E-6602-729387BD537F}"/>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3" name="Footer Placeholder 2">
            <a:extLst>
              <a:ext uri="{FF2B5EF4-FFF2-40B4-BE49-F238E27FC236}">
                <a16:creationId xmlns:a16="http://schemas.microsoft.com/office/drawing/2014/main" id="{E8563D65-AB2B-B376-BE31-18E8AE1015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2451D7-282D-A3E0-EA16-E3DF25AA915E}"/>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424398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2D3E-1A36-91ED-86DF-A16CFDBC3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77D09C-AC23-CD5E-2F01-96D63789A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AFD8E3-1EF1-A04D-5B55-DA26B2E09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0BA13-FD79-07B7-45E4-2F89AE8E5771}"/>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6" name="Footer Placeholder 5">
            <a:extLst>
              <a:ext uri="{FF2B5EF4-FFF2-40B4-BE49-F238E27FC236}">
                <a16:creationId xmlns:a16="http://schemas.microsoft.com/office/drawing/2014/main" id="{C1C183B2-528F-36A8-ABDD-F1F65CF98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175141-F4C3-DBB7-09AF-4DBFA0272360}"/>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2897600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6C5B-5E18-287D-54D3-4C5824AD1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7FF1B-2875-4CD9-3DEE-C300B5F1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9E070-2C3F-6A10-8A36-C19138019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2E325C-8B53-8705-9B4C-687FC42C6638}"/>
              </a:ext>
            </a:extLst>
          </p:cNvPr>
          <p:cNvSpPr>
            <a:spLocks noGrp="1"/>
          </p:cNvSpPr>
          <p:nvPr>
            <p:ph type="dt" sz="half" idx="10"/>
          </p:nvPr>
        </p:nvSpPr>
        <p:spPr/>
        <p:txBody>
          <a:bodyPr/>
          <a:lstStyle/>
          <a:p>
            <a:fld id="{A17A989B-938B-4862-9EA7-114ED33B8A54}" type="datetimeFigureOut">
              <a:rPr lang="en-US" smtClean="0"/>
              <a:t>5/24/2022</a:t>
            </a:fld>
            <a:endParaRPr lang="en-US"/>
          </a:p>
        </p:txBody>
      </p:sp>
      <p:sp>
        <p:nvSpPr>
          <p:cNvPr id="6" name="Footer Placeholder 5">
            <a:extLst>
              <a:ext uri="{FF2B5EF4-FFF2-40B4-BE49-F238E27FC236}">
                <a16:creationId xmlns:a16="http://schemas.microsoft.com/office/drawing/2014/main" id="{BDFB3258-F1C0-1724-D7E2-BF6DA4A72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2D16C-98A7-4BCB-C6A1-BB495090B1BE}"/>
              </a:ext>
            </a:extLst>
          </p:cNvPr>
          <p:cNvSpPr>
            <a:spLocks noGrp="1"/>
          </p:cNvSpPr>
          <p:nvPr>
            <p:ph type="sldNum" sz="quarter" idx="12"/>
          </p:nvPr>
        </p:nvSpPr>
        <p:spPr/>
        <p:txBody>
          <a:bodyPr/>
          <a:lstStyle/>
          <a:p>
            <a:fld id="{6EFF9361-FEE1-46CC-930F-58988083BEAD}" type="slidenum">
              <a:rPr lang="en-US" smtClean="0"/>
              <a:t>‹#›</a:t>
            </a:fld>
            <a:endParaRPr lang="en-US"/>
          </a:p>
        </p:txBody>
      </p:sp>
    </p:spTree>
    <p:extLst>
      <p:ext uri="{BB962C8B-B14F-4D97-AF65-F5344CB8AC3E}">
        <p14:creationId xmlns:p14="http://schemas.microsoft.com/office/powerpoint/2010/main" val="7732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AFDFC-C423-D385-C330-9ED3F91E4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2A4105-284E-2CC4-A3FA-08B606E096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8622B-0CEA-4FF1-3F45-FA5FDE081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A989B-938B-4862-9EA7-114ED33B8A54}" type="datetimeFigureOut">
              <a:rPr lang="en-US" smtClean="0"/>
              <a:t>5/24/2022</a:t>
            </a:fld>
            <a:endParaRPr lang="en-US"/>
          </a:p>
        </p:txBody>
      </p:sp>
      <p:sp>
        <p:nvSpPr>
          <p:cNvPr id="5" name="Footer Placeholder 4">
            <a:extLst>
              <a:ext uri="{FF2B5EF4-FFF2-40B4-BE49-F238E27FC236}">
                <a16:creationId xmlns:a16="http://schemas.microsoft.com/office/drawing/2014/main" id="{749773F5-A48F-6A8E-AFCC-D6803D947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D906E9-0EA5-1DD7-FE81-DA607F38A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F9361-FEE1-46CC-930F-58988083BEAD}" type="slidenum">
              <a:rPr lang="en-US" smtClean="0"/>
              <a:t>‹#›</a:t>
            </a:fld>
            <a:endParaRPr lang="en-US"/>
          </a:p>
        </p:txBody>
      </p:sp>
    </p:spTree>
    <p:extLst>
      <p:ext uri="{BB962C8B-B14F-4D97-AF65-F5344CB8AC3E}">
        <p14:creationId xmlns:p14="http://schemas.microsoft.com/office/powerpoint/2010/main" val="1690472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15AD-3700-B382-5C12-D528964BD5A2}"/>
              </a:ext>
            </a:extLst>
          </p:cNvPr>
          <p:cNvSpPr>
            <a:spLocks noGrp="1"/>
          </p:cNvSpPr>
          <p:nvPr>
            <p:ph type="ctrTitle"/>
          </p:nvPr>
        </p:nvSpPr>
        <p:spPr/>
        <p:txBody>
          <a:bodyPr>
            <a:normAutofit fontScale="90000"/>
          </a:bodyPr>
          <a:lstStyle/>
          <a:p>
            <a:r>
              <a:rPr lang="en-US" dirty="0"/>
              <a:t>Substance Abuse and Non-Suicidal Self-Injury</a:t>
            </a:r>
            <a:br>
              <a:rPr lang="en-US" dirty="0"/>
            </a:br>
            <a:r>
              <a:rPr lang="en-US" dirty="0"/>
              <a:t>(NSSI)</a:t>
            </a:r>
          </a:p>
        </p:txBody>
      </p:sp>
      <p:sp>
        <p:nvSpPr>
          <p:cNvPr id="3" name="Subtitle 2">
            <a:extLst>
              <a:ext uri="{FF2B5EF4-FFF2-40B4-BE49-F238E27FC236}">
                <a16:creationId xmlns:a16="http://schemas.microsoft.com/office/drawing/2014/main" id="{69494842-2642-0B4A-1683-B036E4F13B2B}"/>
              </a:ext>
            </a:extLst>
          </p:cNvPr>
          <p:cNvSpPr>
            <a:spLocks noGrp="1"/>
          </p:cNvSpPr>
          <p:nvPr>
            <p:ph type="subTitle" idx="1"/>
          </p:nvPr>
        </p:nvSpPr>
        <p:spPr/>
        <p:txBody>
          <a:bodyPr>
            <a:normAutofit lnSpcReduction="10000"/>
          </a:bodyPr>
          <a:lstStyle/>
          <a:p>
            <a:r>
              <a:rPr lang="en-US" dirty="0"/>
              <a:t>Warren Boykin </a:t>
            </a:r>
          </a:p>
          <a:p>
            <a:r>
              <a:rPr lang="en-US" dirty="0"/>
              <a:t>(warren.boykin@gmail.com)</a:t>
            </a:r>
          </a:p>
          <a:p>
            <a:r>
              <a:rPr lang="en-US" dirty="0"/>
              <a:t>IBEI</a:t>
            </a:r>
          </a:p>
          <a:p>
            <a:r>
              <a:rPr lang="en-US" dirty="0"/>
              <a:t>May 24, 2022</a:t>
            </a:r>
          </a:p>
          <a:p>
            <a:endParaRPr lang="en-US" dirty="0"/>
          </a:p>
        </p:txBody>
      </p:sp>
    </p:spTree>
    <p:extLst>
      <p:ext uri="{BB962C8B-B14F-4D97-AF65-F5344CB8AC3E}">
        <p14:creationId xmlns:p14="http://schemas.microsoft.com/office/powerpoint/2010/main" val="489790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A8796-628C-BC3B-C996-CFEC956D8877}"/>
              </a:ext>
            </a:extLst>
          </p:cNvPr>
          <p:cNvPicPr>
            <a:picLocks noChangeAspect="1"/>
          </p:cNvPicPr>
          <p:nvPr/>
        </p:nvPicPr>
        <p:blipFill>
          <a:blip r:embed="rId3"/>
          <a:stretch>
            <a:fillRect/>
          </a:stretch>
        </p:blipFill>
        <p:spPr>
          <a:xfrm>
            <a:off x="0" y="100983"/>
            <a:ext cx="12192000" cy="6656034"/>
          </a:xfrm>
          <a:prstGeom prst="rect">
            <a:avLst/>
          </a:prstGeom>
        </p:spPr>
      </p:pic>
    </p:spTree>
    <p:extLst>
      <p:ext uri="{BB962C8B-B14F-4D97-AF65-F5344CB8AC3E}">
        <p14:creationId xmlns:p14="http://schemas.microsoft.com/office/powerpoint/2010/main" val="2760036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00B3E-F203-6DF8-7D8A-24E431385041}"/>
              </a:ext>
            </a:extLst>
          </p:cNvPr>
          <p:cNvPicPr>
            <a:picLocks noChangeAspect="1"/>
          </p:cNvPicPr>
          <p:nvPr/>
        </p:nvPicPr>
        <p:blipFill>
          <a:blip r:embed="rId3"/>
          <a:stretch>
            <a:fillRect/>
          </a:stretch>
        </p:blipFill>
        <p:spPr>
          <a:xfrm>
            <a:off x="1341445" y="0"/>
            <a:ext cx="9509109" cy="6858000"/>
          </a:xfrm>
          <a:prstGeom prst="rect">
            <a:avLst/>
          </a:prstGeom>
        </p:spPr>
      </p:pic>
    </p:spTree>
    <p:extLst>
      <p:ext uri="{BB962C8B-B14F-4D97-AF65-F5344CB8AC3E}">
        <p14:creationId xmlns:p14="http://schemas.microsoft.com/office/powerpoint/2010/main" val="389655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84085-E18D-352E-6D40-21671AAF1A69}"/>
              </a:ext>
            </a:extLst>
          </p:cNvPr>
          <p:cNvPicPr>
            <a:picLocks noChangeAspect="1"/>
          </p:cNvPicPr>
          <p:nvPr/>
        </p:nvPicPr>
        <p:blipFill>
          <a:blip r:embed="rId2"/>
          <a:stretch>
            <a:fillRect/>
          </a:stretch>
        </p:blipFill>
        <p:spPr>
          <a:xfrm>
            <a:off x="1429131" y="0"/>
            <a:ext cx="9333738" cy="6858000"/>
          </a:xfrm>
          <a:prstGeom prst="rect">
            <a:avLst/>
          </a:prstGeom>
        </p:spPr>
      </p:pic>
    </p:spTree>
    <p:extLst>
      <p:ext uri="{BB962C8B-B14F-4D97-AF65-F5344CB8AC3E}">
        <p14:creationId xmlns:p14="http://schemas.microsoft.com/office/powerpoint/2010/main" val="2394666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1E37B-6333-B3E7-D5E8-C4E6C31DF253}"/>
              </a:ext>
            </a:extLst>
          </p:cNvPr>
          <p:cNvPicPr>
            <a:picLocks noChangeAspect="1"/>
          </p:cNvPicPr>
          <p:nvPr/>
        </p:nvPicPr>
        <p:blipFill>
          <a:blip r:embed="rId3"/>
          <a:stretch>
            <a:fillRect/>
          </a:stretch>
        </p:blipFill>
        <p:spPr>
          <a:xfrm>
            <a:off x="1448937" y="0"/>
            <a:ext cx="9294126" cy="6858000"/>
          </a:xfrm>
          <a:prstGeom prst="rect">
            <a:avLst/>
          </a:prstGeom>
        </p:spPr>
      </p:pic>
    </p:spTree>
    <p:extLst>
      <p:ext uri="{BB962C8B-B14F-4D97-AF65-F5344CB8AC3E}">
        <p14:creationId xmlns:p14="http://schemas.microsoft.com/office/powerpoint/2010/main" val="965607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98AF7-1C74-27DF-B239-D93B781783F9}"/>
              </a:ext>
            </a:extLst>
          </p:cNvPr>
          <p:cNvPicPr>
            <a:picLocks noChangeAspect="1"/>
          </p:cNvPicPr>
          <p:nvPr/>
        </p:nvPicPr>
        <p:blipFill>
          <a:blip r:embed="rId3"/>
          <a:stretch>
            <a:fillRect/>
          </a:stretch>
        </p:blipFill>
        <p:spPr>
          <a:xfrm>
            <a:off x="1448177" y="0"/>
            <a:ext cx="9295645" cy="6858000"/>
          </a:xfrm>
          <a:prstGeom prst="rect">
            <a:avLst/>
          </a:prstGeom>
        </p:spPr>
      </p:pic>
    </p:spTree>
    <p:extLst>
      <p:ext uri="{BB962C8B-B14F-4D97-AF65-F5344CB8AC3E}">
        <p14:creationId xmlns:p14="http://schemas.microsoft.com/office/powerpoint/2010/main" val="226698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00DE-A972-D766-F6EF-84AB2D365066}"/>
              </a:ext>
            </a:extLst>
          </p:cNvPr>
          <p:cNvPicPr>
            <a:picLocks noChangeAspect="1"/>
          </p:cNvPicPr>
          <p:nvPr/>
        </p:nvPicPr>
        <p:blipFill>
          <a:blip r:embed="rId3"/>
          <a:stretch>
            <a:fillRect/>
          </a:stretch>
        </p:blipFill>
        <p:spPr>
          <a:xfrm>
            <a:off x="1460373" y="0"/>
            <a:ext cx="9271253" cy="6858000"/>
          </a:xfrm>
          <a:prstGeom prst="rect">
            <a:avLst/>
          </a:prstGeom>
        </p:spPr>
      </p:pic>
    </p:spTree>
    <p:extLst>
      <p:ext uri="{BB962C8B-B14F-4D97-AF65-F5344CB8AC3E}">
        <p14:creationId xmlns:p14="http://schemas.microsoft.com/office/powerpoint/2010/main" val="286322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6C65B-0068-8A96-06C3-29608F25B22F}"/>
              </a:ext>
            </a:extLst>
          </p:cNvPr>
          <p:cNvPicPr>
            <a:picLocks noChangeAspect="1"/>
          </p:cNvPicPr>
          <p:nvPr/>
        </p:nvPicPr>
        <p:blipFill>
          <a:blip r:embed="rId3"/>
          <a:stretch>
            <a:fillRect/>
          </a:stretch>
        </p:blipFill>
        <p:spPr>
          <a:xfrm>
            <a:off x="1465327" y="0"/>
            <a:ext cx="9261346" cy="6858000"/>
          </a:xfrm>
          <a:prstGeom prst="rect">
            <a:avLst/>
          </a:prstGeom>
        </p:spPr>
      </p:pic>
    </p:spTree>
    <p:extLst>
      <p:ext uri="{BB962C8B-B14F-4D97-AF65-F5344CB8AC3E}">
        <p14:creationId xmlns:p14="http://schemas.microsoft.com/office/powerpoint/2010/main" val="2358313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8DEA6-7657-4CD9-3EA7-B0B9DCDC807D}"/>
              </a:ext>
            </a:extLst>
          </p:cNvPr>
          <p:cNvPicPr>
            <a:picLocks noChangeAspect="1"/>
          </p:cNvPicPr>
          <p:nvPr/>
        </p:nvPicPr>
        <p:blipFill>
          <a:blip r:embed="rId3"/>
          <a:stretch>
            <a:fillRect/>
          </a:stretch>
        </p:blipFill>
        <p:spPr>
          <a:xfrm>
            <a:off x="1415414" y="0"/>
            <a:ext cx="9361171" cy="6858000"/>
          </a:xfrm>
          <a:prstGeom prst="rect">
            <a:avLst/>
          </a:prstGeom>
        </p:spPr>
      </p:pic>
    </p:spTree>
    <p:extLst>
      <p:ext uri="{BB962C8B-B14F-4D97-AF65-F5344CB8AC3E}">
        <p14:creationId xmlns:p14="http://schemas.microsoft.com/office/powerpoint/2010/main" val="1680412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EDFB5-10CC-8882-5D93-96C29BA54088}"/>
              </a:ext>
            </a:extLst>
          </p:cNvPr>
          <p:cNvPicPr>
            <a:picLocks noChangeAspect="1"/>
          </p:cNvPicPr>
          <p:nvPr/>
        </p:nvPicPr>
        <p:blipFill>
          <a:blip r:embed="rId3"/>
          <a:stretch>
            <a:fillRect/>
          </a:stretch>
        </p:blipFill>
        <p:spPr>
          <a:xfrm>
            <a:off x="1513513" y="0"/>
            <a:ext cx="9164973" cy="6858000"/>
          </a:xfrm>
          <a:prstGeom prst="rect">
            <a:avLst/>
          </a:prstGeom>
        </p:spPr>
      </p:pic>
    </p:spTree>
    <p:extLst>
      <p:ext uri="{BB962C8B-B14F-4D97-AF65-F5344CB8AC3E}">
        <p14:creationId xmlns:p14="http://schemas.microsoft.com/office/powerpoint/2010/main" val="259984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AC5C2-C154-F898-3DF2-3F1910E5A8A1}"/>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902012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B044-F797-D5C0-AF1E-BC23CEFD2EF3}"/>
              </a:ext>
            </a:extLst>
          </p:cNvPr>
          <p:cNvSpPr>
            <a:spLocks noGrp="1"/>
          </p:cNvSpPr>
          <p:nvPr>
            <p:ph type="title"/>
          </p:nvPr>
        </p:nvSpPr>
        <p:spPr/>
        <p:txBody>
          <a:bodyPr>
            <a:normAutofit/>
          </a:bodyPr>
          <a:lstStyle/>
          <a:p>
            <a:r>
              <a:rPr lang="en-US" b="1" i="0" dirty="0">
                <a:solidFill>
                  <a:srgbClr val="1C1D1F"/>
                </a:solidFill>
                <a:effectLst/>
                <a:latin typeface="Roboto" panose="02000000000000000000" pitchFamily="2" charset="0"/>
              </a:rPr>
              <a:t>Why do Teens Use Drugs?</a:t>
            </a:r>
            <a:br>
              <a:rPr lang="en-US" b="0" i="0" cap="all" dirty="0">
                <a:solidFill>
                  <a:srgbClr val="000000"/>
                </a:solidFill>
                <a:effectLst/>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6872D622-92C6-E526-C29F-F3F99CCF5579}"/>
              </a:ext>
            </a:extLst>
          </p:cNvPr>
          <p:cNvSpPr>
            <a:spLocks noGrp="1"/>
          </p:cNvSpPr>
          <p:nvPr>
            <p:ph idx="1"/>
          </p:nvPr>
        </p:nvSpPr>
        <p:spPr/>
        <p:txBody>
          <a:bodyPr>
            <a:normAutofit fontScale="62500" lnSpcReduction="20000"/>
          </a:bodyPr>
          <a:lstStyle/>
          <a:p>
            <a:pPr marL="0" indent="0">
              <a:buNone/>
            </a:pPr>
            <a:r>
              <a:rPr lang="en-US" sz="3200" dirty="0"/>
              <a:t>The teen years are often a time to explore and learn more about themselves as they approach adulthood. Often, this involves experimenting and testing their boundaries. The desire to do something new or risky is a normal part of teen development.</a:t>
            </a:r>
          </a:p>
          <a:p>
            <a:endParaRPr lang="en-US" sz="3200" dirty="0"/>
          </a:p>
          <a:p>
            <a:pPr marL="0" indent="0">
              <a:buNone/>
            </a:pPr>
            <a:r>
              <a:rPr lang="en-US" dirty="0"/>
              <a:t>Teens who perceive little risk in using drugs are more likely to use drugs. Teens may also use drugs or alcohol to:</a:t>
            </a:r>
          </a:p>
          <a:p>
            <a:r>
              <a:rPr lang="en-US" sz="2900" dirty="0"/>
              <a:t>Relieve</a:t>
            </a:r>
            <a:r>
              <a:rPr lang="en-US" dirty="0"/>
              <a:t> boredom</a:t>
            </a:r>
          </a:p>
          <a:p>
            <a:r>
              <a:rPr lang="en-US" dirty="0"/>
              <a:t>Feel good</a:t>
            </a:r>
          </a:p>
          <a:p>
            <a:r>
              <a:rPr lang="en-US" dirty="0"/>
              <a:t>Forget their troubles and relax</a:t>
            </a:r>
          </a:p>
          <a:p>
            <a:r>
              <a:rPr lang="en-US" dirty="0"/>
              <a:t>Satisfy their curiosity</a:t>
            </a:r>
          </a:p>
          <a:p>
            <a:r>
              <a:rPr lang="en-US" dirty="0"/>
              <a:t>Ease their pain</a:t>
            </a:r>
          </a:p>
          <a:p>
            <a:r>
              <a:rPr lang="en-US" dirty="0"/>
              <a:t>Feel grown up</a:t>
            </a:r>
          </a:p>
          <a:p>
            <a:r>
              <a:rPr lang="en-US" dirty="0"/>
              <a:t>Show their independence</a:t>
            </a:r>
          </a:p>
          <a:p>
            <a:r>
              <a:rPr lang="en-US" dirty="0"/>
              <a:t>Belong to a specific group</a:t>
            </a:r>
          </a:p>
        </p:txBody>
      </p:sp>
    </p:spTree>
    <p:extLst>
      <p:ext uri="{BB962C8B-B14F-4D97-AF65-F5344CB8AC3E}">
        <p14:creationId xmlns:p14="http://schemas.microsoft.com/office/powerpoint/2010/main" val="335382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50E8CB-526E-FCBC-2BC3-0E50D14E22E9}"/>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64340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528A40-3867-0BD9-CF78-CDA2F180BFD8}"/>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79261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D02BF0-8443-6E5F-F0BC-051A2003A443}"/>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3075250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E2BF29-D068-8B98-9B89-CF4DA715B324}"/>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398821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21D19-2C65-A3DE-9B05-0790D28E3CDB}"/>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999590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A3792-84DB-33DE-FB4A-938A72E46CCF}"/>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88825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770CC9-267F-0664-5A42-DC041B50B663}"/>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988924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0D92B-D067-E559-62D9-83E600580BE8}"/>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2914137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D18D6-D3EE-7DEA-6D46-FA0DA5F14385}"/>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3998112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12B496-F487-7795-A5F3-CA1975B35AAB}"/>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288200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BD7C-8FFE-A363-9C87-0066FC84BE18}"/>
              </a:ext>
            </a:extLst>
          </p:cNvPr>
          <p:cNvSpPr>
            <a:spLocks noGrp="1"/>
          </p:cNvSpPr>
          <p:nvPr>
            <p:ph type="title"/>
          </p:nvPr>
        </p:nvSpPr>
        <p:spPr/>
        <p:txBody>
          <a:bodyPr/>
          <a:lstStyle/>
          <a:p>
            <a:r>
              <a:rPr lang="en-US" dirty="0"/>
              <a:t>What are the Risk Factors and Protective Factors for Drug Use?</a:t>
            </a:r>
          </a:p>
        </p:txBody>
      </p:sp>
      <p:sp>
        <p:nvSpPr>
          <p:cNvPr id="3" name="Content Placeholder 2">
            <a:extLst>
              <a:ext uri="{FF2B5EF4-FFF2-40B4-BE49-F238E27FC236}">
                <a16:creationId xmlns:a16="http://schemas.microsoft.com/office/drawing/2014/main" id="{4AECF940-48E0-CEA9-6CC6-849353EC5F3F}"/>
              </a:ext>
            </a:extLst>
          </p:cNvPr>
          <p:cNvSpPr>
            <a:spLocks noGrp="1"/>
          </p:cNvSpPr>
          <p:nvPr>
            <p:ph idx="1"/>
          </p:nvPr>
        </p:nvSpPr>
        <p:spPr/>
        <p:txBody>
          <a:bodyPr>
            <a:normAutofit/>
          </a:bodyPr>
          <a:lstStyle/>
          <a:p>
            <a:r>
              <a:rPr lang="en-US" dirty="0"/>
              <a:t>Many factors influence a child’s likelihood to use illegal substances or develop a substance abuse disorder. Effective drug prevention focuses on reducing the risk factors and strengthening the protective factors that are most closely related to substance abuse.</a:t>
            </a:r>
          </a:p>
          <a:p>
            <a:endParaRPr lang="en-US" dirty="0"/>
          </a:p>
          <a:p>
            <a:r>
              <a:rPr lang="en-US" dirty="0"/>
              <a:t>Risk factors are circumstances or events that increase a child’s use and abuse of drugs. The more risk factors present, the more likely a child may be to use drugs and develop problems. Risk factors for drug use include:</a:t>
            </a:r>
          </a:p>
          <a:p>
            <a:endParaRPr lang="en-US" dirty="0"/>
          </a:p>
          <a:p>
            <a:endParaRPr lang="en-US" dirty="0"/>
          </a:p>
        </p:txBody>
      </p:sp>
    </p:spTree>
    <p:extLst>
      <p:ext uri="{BB962C8B-B14F-4D97-AF65-F5344CB8AC3E}">
        <p14:creationId xmlns:p14="http://schemas.microsoft.com/office/powerpoint/2010/main" val="90570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B5CD7-F954-D927-1AE1-810CE706A07A}"/>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318610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FA1BD-7C23-C45D-67C7-96CCCE8BB8C2}"/>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62089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B899B-9EAF-EAA5-6E9F-F54EBF4B84C4}"/>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703467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D525D3-3E59-AC13-140C-A7B652ABE7A4}"/>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393774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818B9-DBC9-1BFD-89A4-416FD35A075D}"/>
              </a:ext>
            </a:extLst>
          </p:cNvPr>
          <p:cNvPicPr>
            <a:picLocks noChangeAspect="1"/>
          </p:cNvPicPr>
          <p:nvPr/>
        </p:nvPicPr>
        <p:blipFill>
          <a:blip r:embed="rId3"/>
          <a:stretch>
            <a:fillRect/>
          </a:stretch>
        </p:blipFill>
        <p:spPr>
          <a:xfrm>
            <a:off x="1477554" y="0"/>
            <a:ext cx="9236891" cy="6858000"/>
          </a:xfrm>
          <a:prstGeom prst="rect">
            <a:avLst/>
          </a:prstGeom>
        </p:spPr>
      </p:pic>
    </p:spTree>
    <p:extLst>
      <p:ext uri="{BB962C8B-B14F-4D97-AF65-F5344CB8AC3E}">
        <p14:creationId xmlns:p14="http://schemas.microsoft.com/office/powerpoint/2010/main" val="527070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ED159-8865-1921-C999-13C77F3891A0}"/>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2306607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F5004-D8B9-ADA9-1658-8CCD4C0838F7}"/>
              </a:ext>
            </a:extLst>
          </p:cNvPr>
          <p:cNvPicPr>
            <a:picLocks noChangeAspect="1"/>
          </p:cNvPicPr>
          <p:nvPr/>
        </p:nvPicPr>
        <p:blipFill>
          <a:blip r:embed="rId2"/>
          <a:stretch>
            <a:fillRect/>
          </a:stretch>
        </p:blipFill>
        <p:spPr>
          <a:xfrm>
            <a:off x="0" y="481589"/>
            <a:ext cx="12192000" cy="5894822"/>
          </a:xfrm>
          <a:prstGeom prst="rect">
            <a:avLst/>
          </a:prstGeom>
        </p:spPr>
      </p:pic>
    </p:spTree>
    <p:extLst>
      <p:ext uri="{BB962C8B-B14F-4D97-AF65-F5344CB8AC3E}">
        <p14:creationId xmlns:p14="http://schemas.microsoft.com/office/powerpoint/2010/main" val="3677362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7245B-E2EE-B294-04C5-07DBB47BD6C5}"/>
              </a:ext>
            </a:extLst>
          </p:cNvPr>
          <p:cNvPicPr>
            <a:picLocks noChangeAspect="1"/>
          </p:cNvPicPr>
          <p:nvPr/>
        </p:nvPicPr>
        <p:blipFill>
          <a:blip r:embed="rId2"/>
          <a:stretch>
            <a:fillRect/>
          </a:stretch>
        </p:blipFill>
        <p:spPr>
          <a:xfrm>
            <a:off x="0" y="166352"/>
            <a:ext cx="12192000" cy="6525296"/>
          </a:xfrm>
          <a:prstGeom prst="rect">
            <a:avLst/>
          </a:prstGeom>
        </p:spPr>
      </p:pic>
    </p:spTree>
    <p:extLst>
      <p:ext uri="{BB962C8B-B14F-4D97-AF65-F5344CB8AC3E}">
        <p14:creationId xmlns:p14="http://schemas.microsoft.com/office/powerpoint/2010/main" val="362453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C9F7D-BA86-984F-F027-F6E44D8484B2}"/>
              </a:ext>
            </a:extLst>
          </p:cNvPr>
          <p:cNvPicPr>
            <a:picLocks noChangeAspect="1"/>
          </p:cNvPicPr>
          <p:nvPr/>
        </p:nvPicPr>
        <p:blipFill>
          <a:blip r:embed="rId3"/>
          <a:stretch>
            <a:fillRect/>
          </a:stretch>
        </p:blipFill>
        <p:spPr>
          <a:xfrm>
            <a:off x="1406388" y="0"/>
            <a:ext cx="9379223" cy="6858000"/>
          </a:xfrm>
          <a:prstGeom prst="rect">
            <a:avLst/>
          </a:prstGeom>
        </p:spPr>
      </p:pic>
    </p:spTree>
    <p:extLst>
      <p:ext uri="{BB962C8B-B14F-4D97-AF65-F5344CB8AC3E}">
        <p14:creationId xmlns:p14="http://schemas.microsoft.com/office/powerpoint/2010/main" val="3984708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325FD-9B7E-6DA3-3A41-EAEEFCDB985F}"/>
              </a:ext>
            </a:extLst>
          </p:cNvPr>
          <p:cNvPicPr>
            <a:picLocks noChangeAspect="1"/>
          </p:cNvPicPr>
          <p:nvPr/>
        </p:nvPicPr>
        <p:blipFill>
          <a:blip r:embed="rId2"/>
          <a:stretch>
            <a:fillRect/>
          </a:stretch>
        </p:blipFill>
        <p:spPr>
          <a:xfrm>
            <a:off x="1462585" y="0"/>
            <a:ext cx="9266830" cy="6858000"/>
          </a:xfrm>
          <a:prstGeom prst="rect">
            <a:avLst/>
          </a:prstGeom>
        </p:spPr>
      </p:pic>
    </p:spTree>
    <p:extLst>
      <p:ext uri="{BB962C8B-B14F-4D97-AF65-F5344CB8AC3E}">
        <p14:creationId xmlns:p14="http://schemas.microsoft.com/office/powerpoint/2010/main" val="3876265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16BC-DFF8-971C-35AD-ECF48FACB4B0}"/>
              </a:ext>
            </a:extLst>
          </p:cNvPr>
          <p:cNvSpPr>
            <a:spLocks noGrp="1"/>
          </p:cNvSpPr>
          <p:nvPr>
            <p:ph type="title"/>
          </p:nvPr>
        </p:nvSpPr>
        <p:spPr/>
        <p:txBody>
          <a:bodyPr/>
          <a:lstStyle/>
          <a:p>
            <a:r>
              <a:rPr lang="en-US" dirty="0"/>
              <a:t>Risk Factors</a:t>
            </a:r>
          </a:p>
        </p:txBody>
      </p:sp>
      <p:sp>
        <p:nvSpPr>
          <p:cNvPr id="3" name="Content Placeholder 2">
            <a:extLst>
              <a:ext uri="{FF2B5EF4-FFF2-40B4-BE49-F238E27FC236}">
                <a16:creationId xmlns:a16="http://schemas.microsoft.com/office/drawing/2014/main" id="{8D7F7BCE-4129-ADE0-A328-0127EA6EDA56}"/>
              </a:ext>
            </a:extLst>
          </p:cNvPr>
          <p:cNvSpPr>
            <a:spLocks noGrp="1"/>
          </p:cNvSpPr>
          <p:nvPr>
            <p:ph idx="1"/>
          </p:nvPr>
        </p:nvSpPr>
        <p:spPr/>
        <p:txBody>
          <a:bodyPr>
            <a:normAutofit fontScale="92500" lnSpcReduction="10000"/>
          </a:bodyPr>
          <a:lstStyle/>
          <a:p>
            <a:r>
              <a:rPr lang="en-US" dirty="0"/>
              <a:t>Low grades or failure in school</a:t>
            </a:r>
          </a:p>
          <a:p>
            <a:r>
              <a:rPr lang="en-US" dirty="0"/>
              <a:t>Victim of bullying or cyberbullying</a:t>
            </a:r>
          </a:p>
          <a:p>
            <a:r>
              <a:rPr lang="en-US" dirty="0"/>
              <a:t>Low self esteem</a:t>
            </a:r>
          </a:p>
          <a:p>
            <a:r>
              <a:rPr lang="en-US" dirty="0"/>
              <a:t>Permissive parenting</a:t>
            </a:r>
          </a:p>
          <a:p>
            <a:r>
              <a:rPr lang="en-US" dirty="0"/>
              <a:t>Parent or older sibling drug/alcohol use</a:t>
            </a:r>
          </a:p>
          <a:p>
            <a:r>
              <a:rPr lang="en-US" dirty="0"/>
              <a:t>Living in a community with a high tolerance for smoking, drinking, or drug use among youth</a:t>
            </a:r>
          </a:p>
          <a:p>
            <a:r>
              <a:rPr lang="en-US" dirty="0"/>
              <a:t>Attending a school without strict rules for tobacco, alcohol, or drugs and inconsistent enforcement for breaking those rules</a:t>
            </a:r>
          </a:p>
          <a:p>
            <a:r>
              <a:rPr lang="en-US" dirty="0"/>
              <a:t>Belief that there is little risk in using a drug.</a:t>
            </a:r>
          </a:p>
          <a:p>
            <a:endParaRPr lang="en-US" dirty="0"/>
          </a:p>
        </p:txBody>
      </p:sp>
    </p:spTree>
    <p:extLst>
      <p:ext uri="{BB962C8B-B14F-4D97-AF65-F5344CB8AC3E}">
        <p14:creationId xmlns:p14="http://schemas.microsoft.com/office/powerpoint/2010/main" val="3737454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54AA-5BE4-7B13-B30A-EE667D89CD69}"/>
              </a:ext>
            </a:extLst>
          </p:cNvPr>
          <p:cNvSpPr>
            <a:spLocks noGrp="1"/>
          </p:cNvSpPr>
          <p:nvPr>
            <p:ph type="title"/>
          </p:nvPr>
        </p:nvSpPr>
        <p:spPr/>
        <p:txBody>
          <a:bodyPr>
            <a:normAutofit/>
          </a:bodyPr>
          <a:lstStyle/>
          <a:p>
            <a:r>
              <a:rPr lang="en-US" dirty="0"/>
              <a:t>Protective Factors</a:t>
            </a:r>
          </a:p>
        </p:txBody>
      </p:sp>
      <p:sp>
        <p:nvSpPr>
          <p:cNvPr id="3" name="Content Placeholder 2">
            <a:extLst>
              <a:ext uri="{FF2B5EF4-FFF2-40B4-BE49-F238E27FC236}">
                <a16:creationId xmlns:a16="http://schemas.microsoft.com/office/drawing/2014/main" id="{21E4E2F7-01DF-C8E7-EB60-1889131473F3}"/>
              </a:ext>
            </a:extLst>
          </p:cNvPr>
          <p:cNvSpPr>
            <a:spLocks noGrp="1"/>
          </p:cNvSpPr>
          <p:nvPr>
            <p:ph idx="1"/>
          </p:nvPr>
        </p:nvSpPr>
        <p:spPr/>
        <p:txBody>
          <a:bodyPr>
            <a:normAutofit fontScale="55000" lnSpcReduction="20000"/>
          </a:bodyPr>
          <a:lstStyle/>
          <a:p>
            <a:endParaRPr lang="en-US" dirty="0"/>
          </a:p>
          <a:p>
            <a:endParaRPr lang="en-US" dirty="0"/>
          </a:p>
          <a:p>
            <a:r>
              <a:rPr lang="en-US" dirty="0"/>
              <a:t>Protective factors are those characteristics that can reduce a person's risk for substance abuse or addiction. Protective factors that may decrease the risk of drug use include:</a:t>
            </a:r>
          </a:p>
          <a:p>
            <a:endParaRPr lang="en-US" dirty="0"/>
          </a:p>
          <a:p>
            <a:r>
              <a:rPr lang="en-US" dirty="0"/>
              <a:t> Strong bond with a parent or caregiver</a:t>
            </a:r>
          </a:p>
          <a:p>
            <a:r>
              <a:rPr lang="en-US" dirty="0"/>
              <a:t>High self esteem</a:t>
            </a:r>
          </a:p>
          <a:p>
            <a:r>
              <a:rPr lang="en-US" dirty="0"/>
              <a:t>Parent or caregiver who talks regularly with their child about drugs</a:t>
            </a:r>
          </a:p>
          <a:p>
            <a:r>
              <a:rPr lang="en-US" dirty="0"/>
              <a:t>Active in faith-based organizations, school, athletic, or community activities</a:t>
            </a:r>
          </a:p>
          <a:p>
            <a:r>
              <a:rPr lang="en-US" dirty="0"/>
              <a:t>Spending time around positive role models</a:t>
            </a:r>
          </a:p>
          <a:p>
            <a:r>
              <a:rPr lang="en-US" dirty="0"/>
              <a:t>Living in a community that offers youths activities where drugs and alcohol are not tolerated</a:t>
            </a:r>
          </a:p>
          <a:p>
            <a:r>
              <a:rPr lang="en-US" dirty="0"/>
              <a:t>Attending a school with an effective alcohol and drug education program and a non-tolerance policy for alcohol and drugs</a:t>
            </a:r>
          </a:p>
          <a:p>
            <a:r>
              <a:rPr lang="en-US" dirty="0"/>
              <a:t>Belief that using drugs may be harmful or risky</a:t>
            </a:r>
          </a:p>
          <a:p>
            <a:endParaRPr lang="en-US" dirty="0"/>
          </a:p>
          <a:p>
            <a:r>
              <a:rPr lang="en-US" dirty="0"/>
              <a:t>https://www.getsmartaboutdrugs.gov/family/why-do-teens-use-drugs</a:t>
            </a:r>
          </a:p>
        </p:txBody>
      </p:sp>
    </p:spTree>
    <p:extLst>
      <p:ext uri="{BB962C8B-B14F-4D97-AF65-F5344CB8AC3E}">
        <p14:creationId xmlns:p14="http://schemas.microsoft.com/office/powerpoint/2010/main" val="1872531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9C30-781B-42EA-D6A4-6FF8A417029D}"/>
              </a:ext>
            </a:extLst>
          </p:cNvPr>
          <p:cNvSpPr>
            <a:spLocks noGrp="1"/>
          </p:cNvSpPr>
          <p:nvPr>
            <p:ph type="title"/>
          </p:nvPr>
        </p:nvSpPr>
        <p:spPr/>
        <p:txBody>
          <a:bodyPr/>
          <a:lstStyle/>
          <a:p>
            <a:r>
              <a:rPr lang="en-US" dirty="0"/>
              <a:t>Prevention – Cont.</a:t>
            </a:r>
          </a:p>
        </p:txBody>
      </p:sp>
      <p:sp>
        <p:nvSpPr>
          <p:cNvPr id="3" name="Content Placeholder 2">
            <a:extLst>
              <a:ext uri="{FF2B5EF4-FFF2-40B4-BE49-F238E27FC236}">
                <a16:creationId xmlns:a16="http://schemas.microsoft.com/office/drawing/2014/main" id="{31F0C120-458C-94C3-97FD-018E3CCCA9D6}"/>
              </a:ext>
            </a:extLst>
          </p:cNvPr>
          <p:cNvSpPr>
            <a:spLocks noGrp="1"/>
          </p:cNvSpPr>
          <p:nvPr>
            <p:ph idx="1"/>
          </p:nvPr>
        </p:nvSpPr>
        <p:spPr>
          <a:xfrm>
            <a:off x="838200" y="1825625"/>
            <a:ext cx="3778770" cy="3930598"/>
          </a:xfrm>
        </p:spPr>
        <p:txBody>
          <a:bodyPr>
            <a:normAutofit fontScale="92500" lnSpcReduction="10000"/>
          </a:bodyPr>
          <a:lstStyle/>
          <a:p>
            <a:r>
              <a:rPr lang="en-US" dirty="0"/>
              <a:t>As a parent you can control many of the risk and protective factors in your home. Remember that parents and caregivers are the most important role models in children’s lives. For more information see Growing up Drug Free: A Parent’s Guide to Prevention.</a:t>
            </a:r>
          </a:p>
        </p:txBody>
      </p:sp>
      <p:pic>
        <p:nvPicPr>
          <p:cNvPr id="7" name="Picture 6">
            <a:extLst>
              <a:ext uri="{FF2B5EF4-FFF2-40B4-BE49-F238E27FC236}">
                <a16:creationId xmlns:a16="http://schemas.microsoft.com/office/drawing/2014/main" id="{BBD43D98-C774-8335-ABFC-9C6187D4B91C}"/>
              </a:ext>
            </a:extLst>
          </p:cNvPr>
          <p:cNvPicPr>
            <a:picLocks noChangeAspect="1"/>
          </p:cNvPicPr>
          <p:nvPr/>
        </p:nvPicPr>
        <p:blipFill>
          <a:blip r:embed="rId2"/>
          <a:stretch>
            <a:fillRect/>
          </a:stretch>
        </p:blipFill>
        <p:spPr>
          <a:xfrm>
            <a:off x="4722171" y="1690688"/>
            <a:ext cx="6516009" cy="5372850"/>
          </a:xfrm>
          <a:prstGeom prst="rect">
            <a:avLst/>
          </a:prstGeom>
        </p:spPr>
      </p:pic>
    </p:spTree>
    <p:extLst>
      <p:ext uri="{BB962C8B-B14F-4D97-AF65-F5344CB8AC3E}">
        <p14:creationId xmlns:p14="http://schemas.microsoft.com/office/powerpoint/2010/main" val="3952172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207E2-2286-4D2E-5C77-9B6FBFEEA280}"/>
              </a:ext>
            </a:extLst>
          </p:cNvPr>
          <p:cNvPicPr>
            <a:picLocks noChangeAspect="1"/>
          </p:cNvPicPr>
          <p:nvPr/>
        </p:nvPicPr>
        <p:blipFill>
          <a:blip r:embed="rId3"/>
          <a:stretch>
            <a:fillRect/>
          </a:stretch>
        </p:blipFill>
        <p:spPr>
          <a:xfrm>
            <a:off x="115641" y="0"/>
            <a:ext cx="11960718" cy="6858000"/>
          </a:xfrm>
          <a:prstGeom prst="rect">
            <a:avLst/>
          </a:prstGeom>
        </p:spPr>
      </p:pic>
    </p:spTree>
    <p:extLst>
      <p:ext uri="{BB962C8B-B14F-4D97-AF65-F5344CB8AC3E}">
        <p14:creationId xmlns:p14="http://schemas.microsoft.com/office/powerpoint/2010/main" val="48925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4DAA8-FDE4-C734-A516-6FE46800A0FD}"/>
              </a:ext>
            </a:extLst>
          </p:cNvPr>
          <p:cNvPicPr>
            <a:picLocks noChangeAspect="1"/>
          </p:cNvPicPr>
          <p:nvPr/>
        </p:nvPicPr>
        <p:blipFill>
          <a:blip r:embed="rId3"/>
          <a:stretch>
            <a:fillRect/>
          </a:stretch>
        </p:blipFill>
        <p:spPr>
          <a:xfrm>
            <a:off x="0" y="8106"/>
            <a:ext cx="12192000" cy="6841788"/>
          </a:xfrm>
          <a:prstGeom prst="rect">
            <a:avLst/>
          </a:prstGeom>
        </p:spPr>
      </p:pic>
    </p:spTree>
    <p:extLst>
      <p:ext uri="{BB962C8B-B14F-4D97-AF65-F5344CB8AC3E}">
        <p14:creationId xmlns:p14="http://schemas.microsoft.com/office/powerpoint/2010/main" val="3283553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C2294-F4D0-EEB8-F42E-A34D9BD5D381}"/>
              </a:ext>
            </a:extLst>
          </p:cNvPr>
          <p:cNvPicPr>
            <a:picLocks noChangeAspect="1"/>
          </p:cNvPicPr>
          <p:nvPr/>
        </p:nvPicPr>
        <p:blipFill>
          <a:blip r:embed="rId3"/>
          <a:stretch>
            <a:fillRect/>
          </a:stretch>
        </p:blipFill>
        <p:spPr>
          <a:xfrm>
            <a:off x="320672" y="0"/>
            <a:ext cx="11550656" cy="6858000"/>
          </a:xfrm>
          <a:prstGeom prst="rect">
            <a:avLst/>
          </a:prstGeom>
        </p:spPr>
      </p:pic>
    </p:spTree>
    <p:extLst>
      <p:ext uri="{BB962C8B-B14F-4D97-AF65-F5344CB8AC3E}">
        <p14:creationId xmlns:p14="http://schemas.microsoft.com/office/powerpoint/2010/main" val="2825068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998</Words>
  <Application>Microsoft Office PowerPoint</Application>
  <PresentationFormat>Widescreen</PresentationFormat>
  <Paragraphs>99</Paragraphs>
  <Slides>39</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Roboto</vt:lpstr>
      <vt:lpstr>Times New Roman</vt:lpstr>
      <vt:lpstr>Office Theme</vt:lpstr>
      <vt:lpstr>Substance Abuse and Non-Suicidal Self-Injury (NSSI)</vt:lpstr>
      <vt:lpstr>Why do Teens Use Drugs? </vt:lpstr>
      <vt:lpstr>What are the Risk Factors and Protective Factors for Drug Use?</vt:lpstr>
      <vt:lpstr>Risk Factors</vt:lpstr>
      <vt:lpstr>Protective Factors</vt:lpstr>
      <vt:lpstr>Prevention –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Abuse</dc:title>
  <dc:creator>Warren Boykin</dc:creator>
  <cp:lastModifiedBy>Warren Boykin</cp:lastModifiedBy>
  <cp:revision>19</cp:revision>
  <dcterms:created xsi:type="dcterms:W3CDTF">2022-05-23T21:34:58Z</dcterms:created>
  <dcterms:modified xsi:type="dcterms:W3CDTF">2022-05-25T03:05:18Z</dcterms:modified>
</cp:coreProperties>
</file>